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2" r:id="rId8"/>
    <p:sldId id="263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64" r:id="rId17"/>
    <p:sldId id="274" r:id="rId18"/>
    <p:sldId id="273" r:id="rId19"/>
    <p:sldId id="275" r:id="rId20"/>
    <p:sldId id="276" r:id="rId21"/>
    <p:sldId id="277" r:id="rId22"/>
    <p:sldId id="279" r:id="rId23"/>
    <p:sldId id="278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94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097C1-D435-46AE-BDCD-8A46A139A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A83E73-05D1-4B03-A08B-6F50C8D39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CE92A-65AD-407B-B0D7-6C074EA97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6DE9D-02BE-40FE-A323-E35024226DF5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9397F-D443-4A2D-8F40-FA7B7FC64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413AD-3B17-4D7E-B8DF-AC0B056A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4DB9-B26E-4367-9960-2AD4BC08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7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78F71-D137-4767-BFDE-6C1C4086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D9436B-F381-4F5D-B323-37FE4C5EC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F0C35-92EA-471B-AB11-6DC151DC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6DE9D-02BE-40FE-A323-E35024226DF5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1CAB-2DA8-49A0-B492-423EBF86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16735-D5D1-4F54-81D5-AFE80EED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4DB9-B26E-4367-9960-2AD4BC08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29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B19782-7134-45CC-A1E9-C9BEFAD958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519702-836D-477B-BF40-6B4BC78BA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D68D3-FAE1-4FA6-A470-F7453557C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6DE9D-02BE-40FE-A323-E35024226DF5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96064-6C1D-4C34-B0CE-FE98BC335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306EC-7236-43CC-AB48-EA7345B65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4DB9-B26E-4367-9960-2AD4BC08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34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E2BBF-A2A1-4B6D-AC8C-0F3D7BCE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AEDC7-351D-44C0-BF7D-9DABBAB4A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8850B-E2A3-4423-9C39-0138497B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6DE9D-02BE-40FE-A323-E35024226DF5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E2638-A244-42AA-8765-3A8AFF9F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3F639-BA0B-4266-A70D-239ABA2E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4DB9-B26E-4367-9960-2AD4BC08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87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0CDDD-6EC5-49BD-80BD-971ABC8A8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11CAA-630A-4C50-90AB-98F331E76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0E1ED-0123-43FC-9C00-745D6904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6DE9D-02BE-40FE-A323-E35024226DF5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7E575-B7A7-4339-B8C7-A90460D8F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F9075-E7D1-4C60-A1BB-2D24FFB7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4DB9-B26E-4367-9960-2AD4BC08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7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A009-9D1F-4602-A045-5576A84D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A865F-32AE-408E-BEB6-94DDFEF4B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EBA16-A404-41E3-96D3-9053785D5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23A350-DFDD-48B3-AF14-AE3CF444A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6DE9D-02BE-40FE-A323-E35024226DF5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B7E02-93F1-4893-B0D5-0C77B6E9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C1A1F-BD07-4D37-BBD0-56BF1D8C9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4DB9-B26E-4367-9960-2AD4BC08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31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77D7F-220A-4E29-AE8B-7A0031A9D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6A762-D25D-403E-BD74-B15CDAD3A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5864E9-6360-4AB2-8321-8BF53102A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2F4A7D-A0A8-43FA-BEC0-66641097C0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351C55-F218-49B8-B1E1-E8EC8CC669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623272-F397-4EAD-94D9-7AE22F84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6DE9D-02BE-40FE-A323-E35024226DF5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3405FB-9EC1-48FE-97F2-E9865754F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FB8FC9-523F-4FF2-9A8D-F741E0E3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4DB9-B26E-4367-9960-2AD4BC08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0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94185-AFAF-4CAC-B6DD-25B24A38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DD810D-7A0B-461C-81A9-58A84355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6DE9D-02BE-40FE-A323-E35024226DF5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792B6-3E54-4D50-B9E4-912CBF74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CDD58-0732-4E2C-97F9-1BEC8864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4DB9-B26E-4367-9960-2AD4BC08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04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862B62-40D9-4B35-BD17-21D6A1B29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6DE9D-02BE-40FE-A323-E35024226DF5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02715D-C557-4E7B-B1F4-C02BC8370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BBF37-8A8E-473D-9ED0-BBD7AE569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4DB9-B26E-4367-9960-2AD4BC08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8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9BD94-15C1-4A61-8A7F-CB9032BBF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3CCC3-1238-454A-ADBA-3EAF7620C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E09CE-F118-4FA4-BE94-C0EDA5009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B991D-67C8-428C-A001-450933DB9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6DE9D-02BE-40FE-A323-E35024226DF5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99999-9154-4F15-92C6-76EEBDB7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19198-D21A-4B66-9B68-88321F9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4DB9-B26E-4367-9960-2AD4BC08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2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7B337-096A-4438-9C38-2B680C7B1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CF57C-8492-432F-9A9B-40D769A61E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169D5-897B-4276-93AC-121D81575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D55ED-0B68-4927-B63B-535B52D6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6DE9D-02BE-40FE-A323-E35024226DF5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2D1B8-36AD-47F4-8D5E-93AE2AEF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74CBB-E165-47B5-A37C-A864DD5C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F4DB9-B26E-4367-9960-2AD4BC08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47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77001-9E01-4768-A3CA-9A6A1463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19D57-AEEC-4D4A-A533-9A192A466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63174-4F60-49CC-AE32-AA951DB2D8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6DE9D-02BE-40FE-A323-E35024226DF5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AC21E-5387-44C8-9EE1-015915B0E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BCD9C-E1D0-4B19-A3DF-4958336CA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F4DB9-B26E-4367-9960-2AD4BC08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6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E8D8-42EC-47D1-8A6B-C759927ECD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Visualization in R with ggplot2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850AFD-0431-4F32-820C-89E8BA5F8E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Chris Bird</a:t>
            </a:r>
          </a:p>
          <a:p>
            <a:r>
              <a:rPr lang="en-US" dirty="0"/>
              <a:t>Texas A&amp;M University – Corpus Christi</a:t>
            </a:r>
          </a:p>
        </p:txBody>
      </p:sp>
    </p:spTree>
    <p:extLst>
      <p:ext uri="{BB962C8B-B14F-4D97-AF65-F5344CB8AC3E}">
        <p14:creationId xmlns:p14="http://schemas.microsoft.com/office/powerpoint/2010/main" val="4110527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972-EAD8-4F53-BBB4-98569421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8FBE-D39F-4F7E-BDBC-46483AF9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31" y="1630904"/>
            <a:ext cx="5392994" cy="4687376"/>
          </a:xfrm>
        </p:spPr>
        <p:txBody>
          <a:bodyPr>
            <a:normAutofit/>
          </a:bodyPr>
          <a:lstStyle/>
          <a:p>
            <a:r>
              <a:rPr lang="en-US" dirty="0"/>
              <a:t>Interpolated from histogram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10998-C42C-43C5-86F9-C364DF22C96B}"/>
              </a:ext>
            </a:extLst>
          </p:cNvPr>
          <p:cNvSpPr txBox="1"/>
          <p:nvPr/>
        </p:nvSpPr>
        <p:spPr>
          <a:xfrm>
            <a:off x="8864138" y="1517320"/>
            <a:ext cx="281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Note the use of + to continue the “sentence”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F00B8-B5DC-4C69-B16E-7410E5FA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61" y="0"/>
            <a:ext cx="6139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29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972-EAD8-4F53-BBB4-98569421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&amp; Violin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8FBE-D39F-4F7E-BDBC-46483AF9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31" y="1630904"/>
            <a:ext cx="5392994" cy="46873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Provide info on distribution of your data</a:t>
            </a:r>
          </a:p>
          <a:p>
            <a:r>
              <a:rPr lang="en-US" dirty="0"/>
              <a:t>Box plot</a:t>
            </a:r>
          </a:p>
          <a:p>
            <a:pPr lvl="1"/>
            <a:r>
              <a:rPr lang="en-US" dirty="0"/>
              <a:t>Box is 25, 50 &amp; 75</a:t>
            </a:r>
            <a:r>
              <a:rPr lang="en-US" baseline="30000" dirty="0"/>
              <a:t>th</a:t>
            </a:r>
            <a:r>
              <a:rPr lang="en-US" dirty="0"/>
              <a:t> percentiles</a:t>
            </a:r>
          </a:p>
          <a:p>
            <a:pPr lvl="1"/>
            <a:r>
              <a:rPr lang="en-US" dirty="0"/>
              <a:t>Whiskers are interquartile range, 1.5x length of box</a:t>
            </a:r>
          </a:p>
          <a:p>
            <a:pPr lvl="1"/>
            <a:r>
              <a:rPr lang="en-US" dirty="0"/>
              <a:t>Points are outliers</a:t>
            </a:r>
          </a:p>
          <a:p>
            <a:r>
              <a:rPr lang="en-US" dirty="0">
                <a:cs typeface="Courier New" panose="02070309020205020404" pitchFamily="49" charset="0"/>
              </a:rPr>
              <a:t>Violin plot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Wider = more data points</a:t>
            </a:r>
          </a:p>
          <a:p>
            <a:r>
              <a:rPr lang="en-US" dirty="0"/>
              <a:t>Plot can be assigned to variable</a:t>
            </a:r>
          </a:p>
          <a:p>
            <a:r>
              <a:rPr lang="en-US" dirty="0"/>
              <a:t>Color can be added to plots using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dirty="0"/>
              <a:t> aesthetic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10998-C42C-43C5-86F9-C364DF22C96B}"/>
              </a:ext>
            </a:extLst>
          </p:cNvPr>
          <p:cNvSpPr txBox="1"/>
          <p:nvPr/>
        </p:nvSpPr>
        <p:spPr>
          <a:xfrm>
            <a:off x="8864138" y="1517320"/>
            <a:ext cx="281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Note the use of + to continue the “sentence”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750CD-0FBE-467C-9115-B6D64E32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178" y="0"/>
            <a:ext cx="6168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98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972-EAD8-4F53-BBB4-98569421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8FBE-D39F-4F7E-BDBC-46483AF9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31" y="1630904"/>
            <a:ext cx="5392994" cy="4687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bar plot to check if there’s 12 observations per year at site WAH </a:t>
            </a:r>
          </a:p>
          <a:p>
            <a:pPr lvl="1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 lvl="2"/>
            <a:r>
              <a:rPr lang="en-US" dirty="0"/>
              <a:t>counts up the number of times each year occurs</a:t>
            </a:r>
          </a:p>
          <a:p>
            <a:r>
              <a:rPr lang="en-US" dirty="0">
                <a:cs typeface="Courier New" panose="02070309020205020404" pitchFamily="49" charset="0"/>
              </a:rPr>
              <a:t>New </a:t>
            </a:r>
            <a:r>
              <a:rPr lang="en-US" dirty="0" err="1">
                <a:cs typeface="Courier New" panose="02070309020205020404" pitchFamily="49" charset="0"/>
              </a:rPr>
              <a:t>Tidyverse</a:t>
            </a:r>
            <a:r>
              <a:rPr lang="en-US" dirty="0">
                <a:cs typeface="Courier New" panose="02070309020205020404" pitchFamily="49" charset="0"/>
              </a:rPr>
              <a:t> command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>
                <a:cs typeface="Courier New" panose="02070309020205020404" pitchFamily="49" charset="0"/>
              </a:rPr>
              <a:t>Subset data by value, results in fewer rows</a:t>
            </a:r>
          </a:p>
          <a:p>
            <a:r>
              <a:rPr lang="en-US" dirty="0"/>
              <a:t>Plot cover of vegetation for each month in 1990</a:t>
            </a:r>
          </a:p>
          <a:p>
            <a:pPr lvl="1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 lvl="2"/>
            <a:r>
              <a:rPr lang="en-US" dirty="0">
                <a:cs typeface="Courier New" panose="02070309020205020404" pitchFamily="49" charset="0"/>
              </a:rPr>
              <a:t>uses y to determine height of bar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10998-C42C-43C5-86F9-C364DF22C96B}"/>
              </a:ext>
            </a:extLst>
          </p:cNvPr>
          <p:cNvSpPr txBox="1"/>
          <p:nvPr/>
        </p:nvSpPr>
        <p:spPr>
          <a:xfrm>
            <a:off x="8864138" y="1517320"/>
            <a:ext cx="281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Note the use of + to continue the “sentence”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27E1D-5CE1-4EDB-82A9-7E3A0C1E9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250" y="0"/>
            <a:ext cx="6135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22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972-EAD8-4F53-BBB4-98569421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8FBE-D39F-4F7E-BDBC-46483AF9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31" y="1630904"/>
            <a:ext cx="5392994" cy="4687376"/>
          </a:xfrm>
        </p:spPr>
        <p:txBody>
          <a:bodyPr>
            <a:normAutofit/>
          </a:bodyPr>
          <a:lstStyle/>
          <a:p>
            <a:r>
              <a:rPr lang="en-US" dirty="0"/>
              <a:t>Notice in the last plot that the months are out of order</a:t>
            </a:r>
          </a:p>
          <a:p>
            <a:r>
              <a:rPr lang="en-US" dirty="0">
                <a:cs typeface="Courier New" panose="02070309020205020404" pitchFamily="49" charset="0"/>
              </a:rPr>
              <a:t>New </a:t>
            </a:r>
            <a:r>
              <a:rPr lang="en-US" dirty="0" err="1">
                <a:cs typeface="Courier New" panose="02070309020205020404" pitchFamily="49" charset="0"/>
              </a:rPr>
              <a:t>Tidyverse</a:t>
            </a:r>
            <a:r>
              <a:rPr lang="en-US" dirty="0">
                <a:cs typeface="Courier New" panose="02070309020205020404" pitchFamily="49" charset="0"/>
              </a:rPr>
              <a:t> command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>
                <a:cs typeface="Courier New" panose="02070309020205020404" pitchFamily="49" charset="0"/>
              </a:rPr>
              <a:t>Changes data type to factor and has predefined formats</a:t>
            </a:r>
          </a:p>
          <a:p>
            <a:r>
              <a:rPr lang="en-US" dirty="0">
                <a:cs typeface="Courier New" panose="02070309020205020404" pitchFamily="49" charset="0"/>
              </a:rPr>
              <a:t>A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en-US" dirty="0">
                <a:cs typeface="Courier New" panose="02070309020205020404" pitchFamily="49" charset="0"/>
              </a:rPr>
              <a:t> is also an R data type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 categorical variable</a:t>
            </a:r>
          </a:p>
          <a:p>
            <a:r>
              <a:rPr lang="en-US" dirty="0">
                <a:cs typeface="Courier New" panose="02070309020205020404" pitchFamily="49" charset="0"/>
              </a:rPr>
              <a:t>Note that </a:t>
            </a:r>
            <a:r>
              <a:rPr lang="en-US" dirty="0" err="1">
                <a:cs typeface="Courier New" panose="02070309020205020404" pitchFamily="49" charset="0"/>
              </a:rPr>
              <a:t>barplots</a:t>
            </a:r>
            <a:r>
              <a:rPr lang="en-US" dirty="0">
                <a:cs typeface="Courier New" panose="02070309020205020404" pitchFamily="49" charset="0"/>
              </a:rPr>
              <a:t> use a categorical variable on x axis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10998-C42C-43C5-86F9-C364DF22C96B}"/>
              </a:ext>
            </a:extLst>
          </p:cNvPr>
          <p:cNvSpPr txBox="1"/>
          <p:nvPr/>
        </p:nvSpPr>
        <p:spPr>
          <a:xfrm>
            <a:off x="8864138" y="1517320"/>
            <a:ext cx="281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Note the use of + to continue the “sentence”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07AA6-7F4D-42BC-B453-50735EB2C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63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36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972-EAD8-4F53-BBB4-98569421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8FBE-D39F-4F7E-BDBC-46483AF9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31" y="1630904"/>
            <a:ext cx="5392994" cy="46873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Visualize relationship between two continuous variables</a:t>
            </a:r>
          </a:p>
          <a:p>
            <a:r>
              <a:rPr lang="en-US" dirty="0"/>
              <a:t>We can show plot in variable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plotVarName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lvl="2"/>
            <a:r>
              <a:rPr lang="en-US" dirty="0"/>
              <a:t>Displays plot</a:t>
            </a:r>
          </a:p>
          <a:p>
            <a:r>
              <a:rPr lang="en-US" dirty="0">
                <a:cs typeface="Courier New" panose="02070309020205020404" pitchFamily="49" charset="0"/>
              </a:rPr>
              <a:t>Fit lines can be added</a:t>
            </a:r>
          </a:p>
          <a:p>
            <a:pPr lvl="1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r>
              <a:rPr lang="en-US" dirty="0">
                <a:cs typeface="Courier New" panose="02070309020205020404" pitchFamily="49" charset="0"/>
              </a:rPr>
              <a:t>Uses loess smoother by default</a:t>
            </a:r>
          </a:p>
          <a:p>
            <a:pPr lvl="1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(method=“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pPr lvl="2"/>
            <a:r>
              <a:rPr lang="en-US" dirty="0">
                <a:cs typeface="Courier New" panose="02070309020205020404" pitchFamily="49" charset="0"/>
              </a:rPr>
              <a:t>Linear model fit line</a:t>
            </a:r>
          </a:p>
          <a:p>
            <a:pPr lvl="1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(method=“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”,    	formula =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poly(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2"/>
            <a:r>
              <a:rPr lang="en-US" dirty="0">
                <a:cs typeface="Courier New" panose="02070309020205020404" pitchFamily="49" charset="0"/>
              </a:rPr>
              <a:t>3</a:t>
            </a:r>
            <a:r>
              <a:rPr lang="en-US" baseline="30000" dirty="0">
                <a:cs typeface="Courier New" panose="02070309020205020404" pitchFamily="49" charset="0"/>
              </a:rPr>
              <a:t>rd</a:t>
            </a:r>
            <a:r>
              <a:rPr lang="en-US" dirty="0">
                <a:cs typeface="Courier New" panose="02070309020205020404" pitchFamily="49" charset="0"/>
              </a:rPr>
              <a:t> order </a:t>
            </a:r>
            <a:r>
              <a:rPr lang="en-US" dirty="0" err="1">
                <a:cs typeface="Courier New" panose="02070309020205020404" pitchFamily="49" charset="0"/>
              </a:rPr>
              <a:t>polymonial</a:t>
            </a:r>
            <a:r>
              <a:rPr lang="en-US" dirty="0">
                <a:cs typeface="Courier New" panose="02070309020205020404" pitchFamily="49" charset="0"/>
              </a:rPr>
              <a:t> model fit line</a:t>
            </a:r>
          </a:p>
          <a:p>
            <a:pPr lvl="1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>
                <a:cs typeface="Courier New" panose="02070309020205020404" pitchFamily="49" charset="0"/>
              </a:rPr>
              <a:t>Remove error “ribbon”</a:t>
            </a:r>
          </a:p>
          <a:p>
            <a:pPr lvl="2"/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10998-C42C-43C5-86F9-C364DF22C96B}"/>
              </a:ext>
            </a:extLst>
          </p:cNvPr>
          <p:cNvSpPr txBox="1"/>
          <p:nvPr/>
        </p:nvSpPr>
        <p:spPr>
          <a:xfrm>
            <a:off x="8864138" y="1517320"/>
            <a:ext cx="281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Note the use of + to continue the “sentence”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8966B-FF0A-4AB2-AE65-4FEAC5E7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863" y="0"/>
            <a:ext cx="6163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7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972-EAD8-4F53-BBB4-98569421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16" y="191757"/>
            <a:ext cx="5878484" cy="1325563"/>
          </a:xfrm>
        </p:spPr>
        <p:txBody>
          <a:bodyPr/>
          <a:lstStyle/>
          <a:p>
            <a:r>
              <a:rPr lang="en-US" dirty="0"/>
              <a:t>Plotting Experimental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8FBE-D39F-4F7E-BDBC-46483AF9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31" y="1630904"/>
            <a:ext cx="5392994" cy="468737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Error bars are typically plotted based upon values that you calculate</a:t>
            </a:r>
          </a:p>
          <a:p>
            <a:r>
              <a:rPr lang="en-US" dirty="0"/>
              <a:t>New </a:t>
            </a:r>
            <a:r>
              <a:rPr lang="en-US" dirty="0" err="1"/>
              <a:t>Tidyverse</a:t>
            </a:r>
            <a:r>
              <a:rPr lang="en-US" dirty="0"/>
              <a:t> commands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%in% </a:t>
            </a:r>
          </a:p>
          <a:p>
            <a:pPr lvl="2"/>
            <a:r>
              <a:rPr lang="en-US" dirty="0"/>
              <a:t>Equals</a:t>
            </a:r>
          </a:p>
          <a:p>
            <a:pPr lvl="1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colName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/>
              <a:t>Converts </a:t>
            </a:r>
            <a:r>
              <a:rPr lang="en-US" dirty="0" err="1"/>
              <a:t>tibble</a:t>
            </a:r>
            <a:r>
              <a:rPr lang="en-US" dirty="0"/>
              <a:t> into a grouped </a:t>
            </a:r>
            <a:r>
              <a:rPr lang="en-US" dirty="0" err="1"/>
              <a:t>tibble</a:t>
            </a:r>
            <a:r>
              <a:rPr lang="en-US" dirty="0"/>
              <a:t> where operations are performed by group </a:t>
            </a:r>
          </a:p>
          <a:p>
            <a:pPr lvl="2"/>
            <a:r>
              <a:rPr lang="en-US" dirty="0"/>
              <a:t>See ungroup()</a:t>
            </a:r>
          </a:p>
          <a:p>
            <a:pPr lvl="1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r>
              <a:rPr lang="en-US" dirty="0"/>
              <a:t>Returns requested summary stats by group</a:t>
            </a:r>
          </a:p>
          <a:p>
            <a:pPr lvl="2"/>
            <a:r>
              <a:rPr lang="en-US" dirty="0"/>
              <a:t>Look at stats </a:t>
            </a:r>
          </a:p>
          <a:p>
            <a:pPr lvl="2"/>
            <a:endParaRPr lang="en-US" dirty="0"/>
          </a:p>
          <a:p>
            <a:r>
              <a:rPr lang="en-US" dirty="0">
                <a:cs typeface="Courier New" panose="02070309020205020404" pitchFamily="49" charset="0"/>
              </a:rPr>
              <a:t>Adding error bars</a:t>
            </a:r>
          </a:p>
          <a:p>
            <a:pPr lvl="1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geom_errorbar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ymin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endParaRPr lang="en-US" dirty="0">
              <a:cs typeface="Courier New" panose="02070309020205020404" pitchFamily="49" charset="0"/>
            </a:endParaRPr>
          </a:p>
          <a:p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10998-C42C-43C5-86F9-C364DF22C96B}"/>
              </a:ext>
            </a:extLst>
          </p:cNvPr>
          <p:cNvSpPr txBox="1"/>
          <p:nvPr/>
        </p:nvSpPr>
        <p:spPr>
          <a:xfrm>
            <a:off x="8864138" y="1517320"/>
            <a:ext cx="281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Note the use of + to continue the “sentence”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BA7D0-12F4-4406-9CD6-1CFE65132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999" y="0"/>
            <a:ext cx="6181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08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AA2556-2530-4B2E-9CE0-9891D4064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7" y="0"/>
            <a:ext cx="11655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91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972-EAD8-4F53-BBB4-98569421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16" y="191757"/>
            <a:ext cx="5878484" cy="1325563"/>
          </a:xfrm>
        </p:spPr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8FBE-D39F-4F7E-BDBC-46483AF9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31" y="1630904"/>
            <a:ext cx="5392994" cy="468737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Modify the x and y axes, &amp; determine how colors, sizes, shapes behave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</a:p>
          <a:p>
            <a:pPr lvl="1"/>
            <a:r>
              <a:rPr lang="en-US" dirty="0"/>
              <a:t>Color fill an object</a:t>
            </a:r>
          </a:p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Color of border of object, point, line</a:t>
            </a:r>
          </a:p>
          <a:p>
            <a:pPr lvl="1"/>
            <a:r>
              <a:rPr lang="en-US" dirty="0"/>
              <a:t>I highly rec the </a:t>
            </a:r>
            <a:r>
              <a:rPr lang="en-US" dirty="0" err="1"/>
              <a:t>RColorBrewer</a:t>
            </a:r>
            <a:r>
              <a:rPr lang="en-US" dirty="0"/>
              <a:t> pkg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</a:p>
          <a:p>
            <a:pPr lvl="1"/>
            <a:r>
              <a:rPr lang="en-US" dirty="0"/>
              <a:t>Size of point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</a:p>
          <a:p>
            <a:pPr lvl="1"/>
            <a:r>
              <a:rPr lang="en-US" dirty="0"/>
              <a:t>Shape of point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</a:p>
          <a:p>
            <a:pPr lvl="1"/>
            <a:r>
              <a:rPr lang="en-US" dirty="0"/>
              <a:t>Level of transparency of point or bar</a:t>
            </a:r>
          </a:p>
          <a:p>
            <a:r>
              <a:rPr lang="en-US" dirty="0">
                <a:cs typeface="Courier New" panose="02070309020205020404" pitchFamily="49" charset="0"/>
              </a:rPr>
              <a:t>Discrete variables get discrete colors, continuous variables get continuous color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Compare pl1 to pl2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10998-C42C-43C5-86F9-C364DF22C96B}"/>
              </a:ext>
            </a:extLst>
          </p:cNvPr>
          <p:cNvSpPr txBox="1"/>
          <p:nvPr/>
        </p:nvSpPr>
        <p:spPr>
          <a:xfrm>
            <a:off x="8864138" y="1517320"/>
            <a:ext cx="281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Note the use of + to continue the “sentence”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7A5E0-39EF-4309-826C-D0D817753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648" y="-10654"/>
            <a:ext cx="6137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42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972-EAD8-4F53-BBB4-98569421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16" y="191757"/>
            <a:ext cx="5878484" cy="1325563"/>
          </a:xfrm>
        </p:spPr>
        <p:txBody>
          <a:bodyPr/>
          <a:lstStyle/>
          <a:p>
            <a:r>
              <a:rPr lang="en-US" dirty="0" err="1"/>
              <a:t>RColorBrewer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8FBE-D39F-4F7E-BDBC-46483AF9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31" y="1630904"/>
            <a:ext cx="3622083" cy="4687376"/>
          </a:xfrm>
        </p:spPr>
        <p:txBody>
          <a:bodyPr>
            <a:norm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Package defining palettes of colors deemed to go together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10998-C42C-43C5-86F9-C364DF22C96B}"/>
              </a:ext>
            </a:extLst>
          </p:cNvPr>
          <p:cNvSpPr txBox="1"/>
          <p:nvPr/>
        </p:nvSpPr>
        <p:spPr>
          <a:xfrm>
            <a:off x="8864138" y="1517320"/>
            <a:ext cx="281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Note the use of + to continue the “sentence”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A89D4-2846-47B0-A884-C0FA78358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214" y="0"/>
            <a:ext cx="7972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81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972-EAD8-4F53-BBB4-98569421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16" y="191757"/>
            <a:ext cx="5878484" cy="1325563"/>
          </a:xfrm>
        </p:spPr>
        <p:txBody>
          <a:bodyPr/>
          <a:lstStyle/>
          <a:p>
            <a:r>
              <a:rPr lang="en-US" dirty="0"/>
              <a:t>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8FBE-D39F-4F7E-BDBC-46483AF9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516" y="1517320"/>
            <a:ext cx="5772609" cy="4800960"/>
          </a:xfrm>
        </p:spPr>
        <p:txBody>
          <a:bodyPr>
            <a:normAutofit/>
          </a:bodyPr>
          <a:lstStyle/>
          <a:p>
            <a:r>
              <a:rPr lang="en-US" dirty="0"/>
              <a:t>Arrange like plots into panels by a categorical variable</a:t>
            </a:r>
          </a:p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rowVar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colVar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Skips empty panels</a:t>
            </a:r>
          </a:p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facet_grid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rowVar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colVar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Does not skip empty panels</a:t>
            </a:r>
          </a:p>
          <a:p>
            <a:r>
              <a:rPr lang="en-US" dirty="0"/>
              <a:t>Make figures to see how ice dynamics have changed through the decades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10998-C42C-43C5-86F9-C364DF22C96B}"/>
              </a:ext>
            </a:extLst>
          </p:cNvPr>
          <p:cNvSpPr txBox="1"/>
          <p:nvPr/>
        </p:nvSpPr>
        <p:spPr>
          <a:xfrm>
            <a:off x="8864138" y="1517320"/>
            <a:ext cx="281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Note the use of + to continue the “sentence”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5FC2F6-8394-4CC2-AEC0-FA5AD9E3C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626" y="0"/>
            <a:ext cx="5911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41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60509-79D8-4D11-82DC-58BA1EF8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Visualizations Should be Clear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50985-CB98-4E89-AF1B-3D2C9821C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37039" cy="4351338"/>
          </a:xfrm>
        </p:spPr>
        <p:txBody>
          <a:bodyPr/>
          <a:lstStyle/>
          <a:p>
            <a:r>
              <a:rPr lang="en-US" dirty="0"/>
              <a:t>What is being plotted?</a:t>
            </a:r>
          </a:p>
          <a:p>
            <a:r>
              <a:rPr lang="en-US" dirty="0"/>
              <a:t>What are the axes?</a:t>
            </a:r>
          </a:p>
          <a:p>
            <a:r>
              <a:rPr lang="en-US" dirty="0"/>
              <a:t>What do the colors, shapes, &amp; sizes represent?</a:t>
            </a:r>
          </a:p>
          <a:p>
            <a:r>
              <a:rPr lang="en-US" dirty="0"/>
              <a:t>What is the message you want to convey?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4A55-57CF-4C62-A72F-FDD5E9E627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1" t="51183" r="11915"/>
          <a:stretch/>
        </p:blipFill>
        <p:spPr>
          <a:xfrm>
            <a:off x="4955458" y="2485101"/>
            <a:ext cx="7041024" cy="3893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7FCFD8-0861-44E4-891E-65525FC1A1DB}"/>
              </a:ext>
            </a:extLst>
          </p:cNvPr>
          <p:cNvSpPr txBox="1"/>
          <p:nvPr/>
        </p:nvSpPr>
        <p:spPr>
          <a:xfrm>
            <a:off x="7516763" y="1825625"/>
            <a:ext cx="305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What’s wrong with this figure?</a:t>
            </a:r>
          </a:p>
        </p:txBody>
      </p:sp>
    </p:spTree>
    <p:extLst>
      <p:ext uri="{BB962C8B-B14F-4D97-AF65-F5344CB8AC3E}">
        <p14:creationId xmlns:p14="http://schemas.microsoft.com/office/powerpoint/2010/main" val="2966880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972-EAD8-4F53-BBB4-98569421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16" y="191757"/>
            <a:ext cx="5878484" cy="1325563"/>
          </a:xfrm>
        </p:spPr>
        <p:txBody>
          <a:bodyPr/>
          <a:lstStyle/>
          <a:p>
            <a:r>
              <a:rPr lang="en-US" dirty="0"/>
              <a:t>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8FBE-D39F-4F7E-BDBC-46483AF9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857" y="1322773"/>
            <a:ext cx="5640268" cy="4995507"/>
          </a:xfrm>
        </p:spPr>
        <p:txBody>
          <a:bodyPr>
            <a:normAutofit/>
          </a:bodyPr>
          <a:lstStyle/>
          <a:p>
            <a:r>
              <a:rPr lang="en-US" dirty="0"/>
              <a:t>You can change axis and title labels</a:t>
            </a:r>
          </a:p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“Text”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X axis label</a:t>
            </a:r>
          </a:p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“Text”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Y axis label</a:t>
            </a:r>
          </a:p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ggtitle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“Text”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title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10998-C42C-43C5-86F9-C364DF22C96B}"/>
              </a:ext>
            </a:extLst>
          </p:cNvPr>
          <p:cNvSpPr txBox="1"/>
          <p:nvPr/>
        </p:nvSpPr>
        <p:spPr>
          <a:xfrm>
            <a:off x="8864138" y="1517320"/>
            <a:ext cx="281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Note the use of + to continue the “sentence”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4848F-67AF-4B7B-AB6C-A4635A7AA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907" y="0"/>
            <a:ext cx="5871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65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972-EAD8-4F53-BBB4-98569421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16" y="191757"/>
            <a:ext cx="5878484" cy="1325563"/>
          </a:xfrm>
        </p:spPr>
        <p:txBody>
          <a:bodyPr/>
          <a:lstStyle/>
          <a:p>
            <a:r>
              <a:rPr lang="en-US" dirty="0"/>
              <a:t>Legends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8FBE-D39F-4F7E-BDBC-46483AF9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857" y="1322773"/>
            <a:ext cx="5640268" cy="5343470"/>
          </a:xfrm>
        </p:spPr>
        <p:txBody>
          <a:bodyPr>
            <a:normAutofit fontScale="92500"/>
          </a:bodyPr>
          <a:lstStyle/>
          <a:p>
            <a:r>
              <a:rPr lang="en-US" dirty="0"/>
              <a:t>By default, legends are on the right, but you can control their position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theme(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legend.position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location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endParaRPr lang="en-US" dirty="0"/>
          </a:p>
          <a:p>
            <a:r>
              <a:rPr lang="en-US" dirty="0"/>
              <a:t>If the same column is mapped to both size and </a:t>
            </a:r>
            <a:r>
              <a:rPr lang="en-US" dirty="0" err="1"/>
              <a:t>colour</a:t>
            </a:r>
            <a:r>
              <a:rPr lang="en-US" dirty="0"/>
              <a:t>, one legend is made</a:t>
            </a:r>
          </a:p>
          <a:p>
            <a:r>
              <a:rPr lang="en-US" dirty="0"/>
              <a:t>If different features of the data are mapped into different aesthetics, legends are made for each feature</a:t>
            </a:r>
          </a:p>
          <a:p>
            <a:r>
              <a:rPr lang="en-US" dirty="0"/>
              <a:t>Each legend has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guides()</a:t>
            </a:r>
            <a:r>
              <a:rPr lang="en-US" dirty="0"/>
              <a:t> to change the legend title and features</a:t>
            </a:r>
          </a:p>
          <a:p>
            <a:pPr lvl="1"/>
            <a:r>
              <a:rPr lang="en-US" dirty="0"/>
              <a:t>For more info read documentation on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guide_legend</a:t>
            </a: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10998-C42C-43C5-86F9-C364DF22C96B}"/>
              </a:ext>
            </a:extLst>
          </p:cNvPr>
          <p:cNvSpPr txBox="1"/>
          <p:nvPr/>
        </p:nvSpPr>
        <p:spPr>
          <a:xfrm>
            <a:off x="8864138" y="1517320"/>
            <a:ext cx="281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Note the use of + to continue the “sentence”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28DAB-59AD-4AAE-8D67-A54C77C0C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584" y="0"/>
            <a:ext cx="5927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9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972-EAD8-4F53-BBB4-98569421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16" y="191757"/>
            <a:ext cx="5878484" cy="1325563"/>
          </a:xfrm>
        </p:spPr>
        <p:txBody>
          <a:bodyPr/>
          <a:lstStyle/>
          <a:p>
            <a:r>
              <a:rPr lang="en-US" dirty="0"/>
              <a:t>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8FBE-D39F-4F7E-BDBC-46483AF9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857" y="1322773"/>
            <a:ext cx="5640268" cy="53434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general appearance of a plot can be controlled with themes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theme()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Control each element of theme independently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See documentation</a:t>
            </a:r>
          </a:p>
          <a:p>
            <a:r>
              <a:rPr lang="en-US" dirty="0">
                <a:cs typeface="Courier New" panose="02070309020205020404" pitchFamily="49" charset="0"/>
              </a:rPr>
              <a:t>There are several preset themes</a:t>
            </a:r>
          </a:p>
          <a:p>
            <a:pPr lvl="1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pPr lvl="1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theme_minimal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pPr lvl="1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theme_classic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It’s possible to create your own themes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See documentation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10998-C42C-43C5-86F9-C364DF22C96B}"/>
              </a:ext>
            </a:extLst>
          </p:cNvPr>
          <p:cNvSpPr txBox="1"/>
          <p:nvPr/>
        </p:nvSpPr>
        <p:spPr>
          <a:xfrm>
            <a:off x="8864138" y="1517320"/>
            <a:ext cx="281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Note the use of + to continue the “sentence”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87A7D-023B-4689-AEF4-BE3654FB5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68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972-EAD8-4F53-BBB4-98569421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16" y="191757"/>
            <a:ext cx="5878484" cy="1325563"/>
          </a:xfrm>
        </p:spPr>
        <p:txBody>
          <a:bodyPr/>
          <a:lstStyle/>
          <a:p>
            <a:r>
              <a:rPr lang="en-US" dirty="0"/>
              <a:t>Setting a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8FBE-D39F-4F7E-BDBC-46483AF9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857" y="1322773"/>
            <a:ext cx="5640268" cy="5343470"/>
          </a:xfrm>
        </p:spPr>
        <p:txBody>
          <a:bodyPr>
            <a:normAutofit/>
          </a:bodyPr>
          <a:lstStyle/>
          <a:p>
            <a:r>
              <a:rPr lang="en-US" dirty="0"/>
              <a:t>You can control the appearance of any and all features using </a:t>
            </a:r>
            <a:r>
              <a:rPr lang="en-US" dirty="0" err="1"/>
              <a:t>ggplot</a:t>
            </a:r>
            <a:endParaRPr lang="en-US" dirty="0"/>
          </a:p>
          <a:p>
            <a:pPr lvl="1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Similarly, you can control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en-US" dirty="0">
                <a:cs typeface="Courier New" panose="02070309020205020404" pitchFamily="49" charset="0"/>
              </a:rPr>
              <a:t>, and many other properties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10998-C42C-43C5-86F9-C364DF22C96B}"/>
              </a:ext>
            </a:extLst>
          </p:cNvPr>
          <p:cNvSpPr txBox="1"/>
          <p:nvPr/>
        </p:nvSpPr>
        <p:spPr>
          <a:xfrm>
            <a:off x="8864138" y="1517320"/>
            <a:ext cx="281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Note the use of + to continue the “sentence”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20B928-33C3-4C7E-BFE0-D819CF2DC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933" y="0"/>
            <a:ext cx="6158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66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972-EAD8-4F53-BBB4-98569421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16" y="191757"/>
            <a:ext cx="5878484" cy="1325563"/>
          </a:xfrm>
        </p:spPr>
        <p:txBody>
          <a:bodyPr/>
          <a:lstStyle/>
          <a:p>
            <a:r>
              <a:rPr lang="en-US" dirty="0"/>
              <a:t>Saving a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8FBE-D39F-4F7E-BDBC-46483AF9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857" y="1322773"/>
            <a:ext cx="5640268" cy="53434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You can save your plots to a file with a certain size </a:t>
            </a:r>
          </a:p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ggsave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filename, plot,  	width, height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Control each element of theme independently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See documentation</a:t>
            </a:r>
          </a:p>
          <a:p>
            <a:r>
              <a:rPr lang="en-US" dirty="0">
                <a:cs typeface="Courier New" panose="02070309020205020404" pitchFamily="49" charset="0"/>
              </a:rPr>
              <a:t>To save multiple plots to one file with each page being a different file, use:</a:t>
            </a:r>
          </a:p>
          <a:p>
            <a:pPr marL="457200" lvl="1" indent="0">
              <a:buNone/>
            </a:pP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pdf(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filename, plot,  	width, height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914400" lvl="2" indent="0">
              <a:buNone/>
            </a:pPr>
            <a:r>
              <a:rPr lang="en-US" dirty="0">
                <a:cs typeface="Courier New" panose="02070309020205020404" pitchFamily="49" charset="0"/>
              </a:rPr>
              <a:t>All plots between pdf() and </a:t>
            </a:r>
            <a:r>
              <a:rPr lang="en-US" dirty="0" err="1">
                <a:cs typeface="Courier New" panose="02070309020205020404" pitchFamily="49" charset="0"/>
              </a:rPr>
              <a:t>dev.off</a:t>
            </a:r>
            <a:r>
              <a:rPr lang="en-US" dirty="0">
                <a:cs typeface="Courier New" panose="02070309020205020404" pitchFamily="49" charset="0"/>
              </a:rPr>
              <a:t>() will be included. See documentation</a:t>
            </a: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dev.off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cs typeface="Courier New" panose="02070309020205020404" pitchFamily="49" charset="0"/>
              </a:rPr>
              <a:t>If you don’t set the size of the figure, it will be scaled by the dimensions of the figure panel in R Studio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10998-C42C-43C5-86F9-C364DF22C96B}"/>
              </a:ext>
            </a:extLst>
          </p:cNvPr>
          <p:cNvSpPr txBox="1"/>
          <p:nvPr/>
        </p:nvSpPr>
        <p:spPr>
          <a:xfrm>
            <a:off x="8864138" y="1517320"/>
            <a:ext cx="281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Note the use of + to continue the “sentence”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5C6C73-59DD-4D8F-891D-C92A56BDB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106" y="0"/>
            <a:ext cx="6082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24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CF0E-D95E-4456-9C1D-34282B44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E1E55-12F3-4E81-9915-C95740473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6AAB9-9FF0-4658-B89A-336C06EF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45" y="0"/>
            <a:ext cx="11672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09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972-EAD8-4F53-BBB4-98569421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New R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8FBE-D39F-4F7E-BDBC-46483AF9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2994" cy="4351338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CSB\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data_wrangling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\sandbox\data_visualization_ggplot2.R</a:t>
            </a:r>
          </a:p>
          <a:p>
            <a:endParaRPr lang="en-US" dirty="0"/>
          </a:p>
          <a:p>
            <a:r>
              <a:rPr lang="en-US" dirty="0"/>
              <a:t>Clear the environment</a:t>
            </a:r>
          </a:p>
          <a:p>
            <a:endParaRPr lang="en-US" dirty="0"/>
          </a:p>
          <a:p>
            <a:r>
              <a:rPr lang="en-US" dirty="0"/>
              <a:t>Set the working directory to same location as this R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9EEA5-4EB4-4ABD-B3BB-2078AE74F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432" y="0"/>
            <a:ext cx="5203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02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972-EAD8-4F53-BBB4-98569421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 of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8FBE-D39F-4F7E-BDBC-46483AF9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065" y="1825625"/>
            <a:ext cx="5729748" cy="4351338"/>
          </a:xfrm>
        </p:spPr>
        <p:txBody>
          <a:bodyPr/>
          <a:lstStyle/>
          <a:p>
            <a:r>
              <a:rPr lang="en-US" dirty="0"/>
              <a:t>The grammar of graphics (Wilkinson 2006)</a:t>
            </a:r>
          </a:p>
          <a:p>
            <a:pPr lvl="1"/>
            <a:r>
              <a:rPr lang="en-US" dirty="0"/>
              <a:t>Describe a graph using text</a:t>
            </a:r>
          </a:p>
          <a:p>
            <a:r>
              <a:rPr lang="en-US" b="1" dirty="0">
                <a:solidFill>
                  <a:srgbClr val="0070C0"/>
                </a:solidFill>
              </a:rPr>
              <a:t>Data</a:t>
            </a:r>
            <a:r>
              <a:rPr lang="en-US" dirty="0"/>
              <a:t> – data frame to plot</a:t>
            </a:r>
          </a:p>
          <a:p>
            <a:r>
              <a:rPr lang="en-US" b="1" dirty="0">
                <a:solidFill>
                  <a:srgbClr val="0070C0"/>
                </a:solidFill>
              </a:rPr>
              <a:t>Aesthetic Mapping (</a:t>
            </a:r>
            <a:r>
              <a:rPr lang="en-US" b="1" dirty="0" err="1">
                <a:solidFill>
                  <a:srgbClr val="0070C0"/>
                </a:solidFill>
              </a:rPr>
              <a:t>aes</a:t>
            </a:r>
            <a:r>
              <a:rPr lang="en-US" b="1" dirty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en-US" dirty="0"/>
              <a:t>which parts of data frame are associated with which parts of plot</a:t>
            </a:r>
          </a:p>
          <a:p>
            <a:pPr lvl="2"/>
            <a:r>
              <a:rPr lang="en-US" dirty="0"/>
              <a:t>X-axis, Y-axis, colors of points,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Geometry (</a:t>
            </a:r>
            <a:r>
              <a:rPr lang="en-US" b="1" dirty="0" err="1">
                <a:solidFill>
                  <a:srgbClr val="0070C0"/>
                </a:solidFill>
              </a:rPr>
              <a:t>geom</a:t>
            </a:r>
            <a:r>
              <a:rPr lang="en-US" b="1" dirty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en-US" dirty="0"/>
              <a:t>Lines, points,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A81E1D-1A26-47A2-86DA-B96C2D5452DC}"/>
              </a:ext>
            </a:extLst>
          </p:cNvPr>
          <p:cNvSpPr txBox="1">
            <a:spLocks/>
          </p:cNvSpPr>
          <p:nvPr/>
        </p:nvSpPr>
        <p:spPr>
          <a:xfrm>
            <a:off x="6818672" y="1820812"/>
            <a:ext cx="53733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Coordinates</a:t>
            </a:r>
          </a:p>
          <a:p>
            <a:pPr lvl="1"/>
            <a:r>
              <a:rPr lang="en-US" dirty="0"/>
              <a:t>cartesian, polar</a:t>
            </a:r>
          </a:p>
          <a:p>
            <a:r>
              <a:rPr lang="en-US" b="1" dirty="0">
                <a:solidFill>
                  <a:srgbClr val="0070C0"/>
                </a:solidFill>
              </a:rPr>
              <a:t>Faceting</a:t>
            </a:r>
          </a:p>
          <a:p>
            <a:pPr lvl="1"/>
            <a:r>
              <a:rPr lang="en-US" dirty="0"/>
              <a:t>Panels</a:t>
            </a:r>
          </a:p>
          <a:p>
            <a:r>
              <a:rPr lang="en-US" b="1" dirty="0">
                <a:solidFill>
                  <a:srgbClr val="0070C0"/>
                </a:solidFill>
              </a:rPr>
              <a:t>Statistics</a:t>
            </a:r>
          </a:p>
          <a:p>
            <a:pPr lvl="1"/>
            <a:r>
              <a:rPr lang="en-US" dirty="0"/>
              <a:t>Fit line, smoothing,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Theme</a:t>
            </a:r>
          </a:p>
          <a:p>
            <a:pPr lvl="1"/>
            <a:r>
              <a:rPr lang="en-US" dirty="0"/>
              <a:t>Adjust look and feel of the graphics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51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A9856-3F72-47DE-884E-FF9E86C0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13D5C-01E6-49CA-BA96-0B98BF2B0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AA075-3BA8-4210-9895-1D17C4388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0" y="0"/>
            <a:ext cx="7858125" cy="3495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5582C0-FC50-499D-9D00-DD8EC657A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075" y="150019"/>
            <a:ext cx="4352925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62305-D40E-493F-B9D2-1DE5298FD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03" y="3710781"/>
            <a:ext cx="4203469" cy="2612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9C8E4-C467-4106-AEC4-20170200CD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70"/>
          <a:stretch/>
        </p:blipFill>
        <p:spPr>
          <a:xfrm>
            <a:off x="4729336" y="3750732"/>
            <a:ext cx="7177261" cy="285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78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972-EAD8-4F53-BBB4-98569421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8FBE-D39F-4F7E-BDBC-46483AF9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82" y="1556823"/>
            <a:ext cx="5392994" cy="468737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/>
              <a:t>Tidyverse</a:t>
            </a:r>
            <a:endParaRPr lang="en-US" b="1" dirty="0"/>
          </a:p>
          <a:p>
            <a:pPr lvl="1"/>
            <a:r>
              <a:rPr lang="en-US" dirty="0"/>
              <a:t>A package to manipulate data</a:t>
            </a:r>
          </a:p>
          <a:p>
            <a:pPr lvl="1"/>
            <a:r>
              <a:rPr lang="en-US" dirty="0"/>
              <a:t>The new commands we are using are part of “</a:t>
            </a:r>
            <a:r>
              <a:rPr lang="en-US" dirty="0">
                <a:solidFill>
                  <a:srgbClr val="0070C0"/>
                </a:solidFill>
              </a:rPr>
              <a:t>the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tidyverse</a:t>
            </a:r>
            <a:r>
              <a:rPr lang="en-US" dirty="0"/>
              <a:t>” as is ggplot2</a:t>
            </a:r>
          </a:p>
          <a:p>
            <a:pPr lvl="1"/>
            <a:r>
              <a:rPr lang="en-US" dirty="0"/>
              <a:t>Data frames are called “</a:t>
            </a:r>
            <a:r>
              <a:rPr lang="en-US" dirty="0" err="1">
                <a:solidFill>
                  <a:srgbClr val="0070C0"/>
                </a:solidFill>
              </a:rPr>
              <a:t>tibbles</a:t>
            </a:r>
            <a:r>
              <a:rPr lang="en-US" dirty="0"/>
              <a:t>”</a:t>
            </a:r>
          </a:p>
          <a:p>
            <a:pPr lvl="2"/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r>
              <a:rPr lang="en-US" dirty="0"/>
              <a:t>, 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ndvi</a:t>
            </a:r>
            <a:r>
              <a:rPr lang="en-US" dirty="0"/>
              <a:t>, 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seaice</a:t>
            </a:r>
            <a:r>
              <a:rPr lang="en-US" dirty="0"/>
              <a:t>, &amp; </a:t>
            </a:r>
            <a:r>
              <a:rPr lang="en-US" sz="2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snow</a:t>
            </a:r>
            <a:r>
              <a:rPr lang="en-US" dirty="0"/>
              <a:t> are </a:t>
            </a:r>
            <a:r>
              <a:rPr lang="en-US" dirty="0" err="1"/>
              <a:t>tibbles</a:t>
            </a:r>
            <a:endParaRPr lang="en-US" dirty="0"/>
          </a:p>
          <a:p>
            <a:r>
              <a:rPr lang="en-US" dirty="0"/>
              <a:t>New commands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  <a:r>
              <a:rPr lang="en-US" dirty="0"/>
              <a:t> - a data pipe, like | in </a:t>
            </a:r>
            <a:r>
              <a:rPr lang="en-US" dirty="0" err="1"/>
              <a:t>linux</a:t>
            </a:r>
            <a:endParaRPr lang="en-US" dirty="0"/>
          </a:p>
          <a:p>
            <a:pPr lvl="1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gather(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groupColName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dataColName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columns_to_stack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/>
              <a:t>Stacks data columns</a:t>
            </a:r>
          </a:p>
          <a:p>
            <a:pPr lvl="2"/>
            <a:r>
              <a:rPr lang="en-US" dirty="0"/>
              <a:t>Look at 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seaice</a:t>
            </a:r>
            <a:r>
              <a:rPr lang="en-US" dirty="0"/>
              <a:t> before and after gather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A749C-D8B5-41CF-A5E4-2CE8DAD58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45" y="0"/>
            <a:ext cx="6122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93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972-EAD8-4F53-BBB4-98569421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8FBE-D39F-4F7E-BDBC-46483AF9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31" y="1630904"/>
            <a:ext cx="5392994" cy="4687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Plot </a:t>
            </a:r>
            <a:r>
              <a:rPr lang="en-US" dirty="0" err="1"/>
              <a:t>Pop_Size</a:t>
            </a:r>
            <a:r>
              <a:rPr lang="en-US" dirty="0"/>
              <a:t> vs Year by Herd</a:t>
            </a:r>
          </a:p>
          <a:p>
            <a:r>
              <a:rPr lang="en-US" dirty="0"/>
              <a:t>Add data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popsize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Add aesthetics (</a:t>
            </a:r>
            <a:r>
              <a:rPr lang="en-US" dirty="0" err="1">
                <a:cs typeface="Courier New" panose="02070309020205020404" pitchFamily="49" charset="0"/>
              </a:rPr>
              <a:t>aes</a:t>
            </a:r>
            <a:r>
              <a:rPr lang="en-US" dirty="0"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Pop_Size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herd</a:t>
            </a:r>
          </a:p>
          <a:p>
            <a:r>
              <a:rPr lang="en-US" dirty="0"/>
              <a:t>Add data point geometry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Add line geometry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3BBEC-753F-4635-9DFA-ABF4927A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831" y="0"/>
            <a:ext cx="613716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F10998-C42C-43C5-86F9-C364DF22C96B}"/>
              </a:ext>
            </a:extLst>
          </p:cNvPr>
          <p:cNvSpPr txBox="1"/>
          <p:nvPr/>
        </p:nvSpPr>
        <p:spPr>
          <a:xfrm>
            <a:off x="8864138" y="1517320"/>
            <a:ext cx="281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Note the use of + to continue the “sentence” </a:t>
            </a:r>
          </a:p>
        </p:txBody>
      </p:sp>
    </p:spTree>
    <p:extLst>
      <p:ext uri="{BB962C8B-B14F-4D97-AF65-F5344CB8AC3E}">
        <p14:creationId xmlns:p14="http://schemas.microsoft.com/office/powerpoint/2010/main" val="3436458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972-EAD8-4F53-BBB4-98569421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73" y="248746"/>
            <a:ext cx="10515600" cy="1325563"/>
          </a:xfrm>
        </p:spPr>
        <p:txBody>
          <a:bodyPr/>
          <a:lstStyle/>
          <a:p>
            <a:r>
              <a:rPr lang="en-US" dirty="0"/>
              <a:t>Frequency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8FBE-D39F-4F7E-BDBC-46483AF9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587"/>
            <a:ext cx="5392994" cy="4687376"/>
          </a:xfrm>
        </p:spPr>
        <p:txBody>
          <a:bodyPr>
            <a:normAutofit/>
          </a:bodyPr>
          <a:lstStyle/>
          <a:p>
            <a:r>
              <a:rPr lang="en-US" dirty="0"/>
              <a:t>Add data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ndvi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Add aesthetics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NDVI_May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/>
              <a:t>Add data point geometry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EC566-35D3-4805-AF04-1EA29B35D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335" y="0"/>
            <a:ext cx="615366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40CA59-5DB0-45DE-BA31-EF033AFB4FD2}"/>
              </a:ext>
            </a:extLst>
          </p:cNvPr>
          <p:cNvSpPr txBox="1"/>
          <p:nvPr/>
        </p:nvSpPr>
        <p:spPr>
          <a:xfrm>
            <a:off x="729776" y="5317152"/>
            <a:ext cx="48766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What is NDVI?</a:t>
            </a:r>
          </a:p>
          <a:p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Check </a:t>
            </a:r>
            <a:r>
              <a:rPr lang="en-US" sz="3600" b="1" dirty="0" err="1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Fauchald</a:t>
            </a:r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 et al</a:t>
            </a:r>
          </a:p>
        </p:txBody>
      </p:sp>
    </p:spTree>
    <p:extLst>
      <p:ext uri="{BB962C8B-B14F-4D97-AF65-F5344CB8AC3E}">
        <p14:creationId xmlns:p14="http://schemas.microsoft.com/office/powerpoint/2010/main" val="53133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972-EAD8-4F53-BBB4-98569421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vs Unrolled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88FBE-D39F-4F7E-BDBC-46483AF99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31" y="1630904"/>
            <a:ext cx="5392994" cy="4687376"/>
          </a:xfrm>
        </p:spPr>
        <p:txBody>
          <a:bodyPr>
            <a:normAutofit/>
          </a:bodyPr>
          <a:lstStyle/>
          <a:p>
            <a:r>
              <a:rPr lang="en-US" dirty="0"/>
              <a:t>The same plot can be made using the same commands arranged in different ways</a:t>
            </a:r>
          </a:p>
          <a:p>
            <a:r>
              <a:rPr lang="en-US" dirty="0"/>
              <a:t>Nesting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ndvi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NDVI_May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>
                <a:cs typeface="Courier New" panose="02070309020205020404" pitchFamily="49" charset="0"/>
              </a:rPr>
              <a:t>Unrolled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ndvi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NDVI_May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10998-C42C-43C5-86F9-C364DF22C96B}"/>
              </a:ext>
            </a:extLst>
          </p:cNvPr>
          <p:cNvSpPr txBox="1"/>
          <p:nvPr/>
        </p:nvSpPr>
        <p:spPr>
          <a:xfrm>
            <a:off x="8864138" y="1517320"/>
            <a:ext cx="281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Note the use of + to continue the “sentence”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E02D4-7127-46B9-B566-7C05F9D46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075" y="0"/>
            <a:ext cx="6132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42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3351</TotalTime>
  <Words>1197</Words>
  <Application>Microsoft Office PowerPoint</Application>
  <PresentationFormat>Widescreen</PresentationFormat>
  <Paragraphs>215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Comic Sans MS</vt:lpstr>
      <vt:lpstr>Courier New</vt:lpstr>
      <vt:lpstr>Office Theme</vt:lpstr>
      <vt:lpstr>Data Visualization in R with ggplot2</vt:lpstr>
      <vt:lpstr>Scientific Visualizations Should be Clear</vt:lpstr>
      <vt:lpstr>Make a New R Script</vt:lpstr>
      <vt:lpstr>Philosophy of ggplot2</vt:lpstr>
      <vt:lpstr>PowerPoint Presentation</vt:lpstr>
      <vt:lpstr>Load Data</vt:lpstr>
      <vt:lpstr>Building a ggplot</vt:lpstr>
      <vt:lpstr>Frequency Distribution</vt:lpstr>
      <vt:lpstr>Nested vs Unrolled</vt:lpstr>
      <vt:lpstr>Density Plot</vt:lpstr>
      <vt:lpstr>Box &amp; Violin Plots</vt:lpstr>
      <vt:lpstr>Bar Plots</vt:lpstr>
      <vt:lpstr>Bar Plots</vt:lpstr>
      <vt:lpstr>Scatter Plots</vt:lpstr>
      <vt:lpstr>Plotting Experimental Errors</vt:lpstr>
      <vt:lpstr>PowerPoint Presentation</vt:lpstr>
      <vt:lpstr>Scales</vt:lpstr>
      <vt:lpstr>RColorBrewer</vt:lpstr>
      <vt:lpstr>Faceting</vt:lpstr>
      <vt:lpstr>Labels</vt:lpstr>
      <vt:lpstr>Legends</vt:lpstr>
      <vt:lpstr>Themes</vt:lpstr>
      <vt:lpstr>Setting a Feature</vt:lpstr>
      <vt:lpstr>Saving a Figure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in R with ggplot2</dc:title>
  <dc:creator>Christopher Bird</dc:creator>
  <cp:lastModifiedBy>Christopher Bird</cp:lastModifiedBy>
  <cp:revision>66</cp:revision>
  <dcterms:created xsi:type="dcterms:W3CDTF">2019-06-05T04:20:33Z</dcterms:created>
  <dcterms:modified xsi:type="dcterms:W3CDTF">2019-06-10T01:17:35Z</dcterms:modified>
</cp:coreProperties>
</file>